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3a9fd835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3a9fd835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3a9fd8358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3a9fd835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3a9fd8358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3a9fd835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3a9fd8358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3a9fd8358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3a9fd835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3a9fd835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3a9fd8358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3a9fd8358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3a9fd8358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3a9fd8358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3a9fd8358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63a9fd8358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3a9fd8358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3a9fd8358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3a9fd8358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3a9fd8358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63a9fd835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63a9fd835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3a9fd8358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63a9fd8358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3a9fd8358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63a9fd8358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3a9fd8358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3a9fd8358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3a9fd8358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3a9fd8358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3a9fd8358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63a9fd8358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63a9fd8358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63a9fd8358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3a9fd8358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63a9fd8358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63a9fd8358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63a9fd8358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63a9fd8358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63a9fd8358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3a9fd8358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3a9fd8358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63a9fd8358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63a9fd8358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63a9fd8358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63a9fd8358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63a9fd8358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63a9fd8358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3a9fd8358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63a9fd8358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3a9fd835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63a9fd835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63a9fd8358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63a9fd8358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63a9fd8358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63a9fd8358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63a9fd8358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63a9fd8358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63a9fd8358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63a9fd8358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63a9fd8358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63a9fd8358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3a9fd835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3a9fd835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63a9fd835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63a9fd835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63ad75541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63ad75541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3ad75541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3ad75541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63ad75541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63ad75541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63ad75541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63ad75541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63ad75541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63ad75541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63ad75541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63ad75541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63ad755412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63ad75541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63ad75541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63ad75541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63ad75541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63ad75541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63ad755412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63ad75541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63a9fd835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63a9fd835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63ad755412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63ad75541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3ad755412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3ad755412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63ad755412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63ad755412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63ad755412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63ad755412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3a9fd835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3a9fd835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3a9fd8358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3a9fd8358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3a9fd835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63a9fd835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3a9fd835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3a9fd835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2"/>
          <p:cNvSpPr txBox="1"/>
          <p:nvPr/>
        </p:nvSpPr>
        <p:spPr>
          <a:xfrm>
            <a:off x="81025" y="4744225"/>
            <a:ext cx="15477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alatino"/>
                <a:ea typeface="Palatino"/>
                <a:cs typeface="Palatino"/>
                <a:sym typeface="Palatino"/>
              </a:rPr>
              <a:t>ASTR 257 -- 2019 Sep 24</a:t>
            </a:r>
            <a:endParaRPr sz="1000"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30.png"/><Relationship Id="rId5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png"/><Relationship Id="rId4" Type="http://schemas.openxmlformats.org/officeDocument/2006/relationships/image" Target="../media/image22.png"/><Relationship Id="rId5" Type="http://schemas.openxmlformats.org/officeDocument/2006/relationships/hyperlink" Target="https://arxiv.org/abs/1512.02216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arxiv.org/abs/1512.02216" TargetMode="External"/><Relationship Id="rId4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Relationship Id="rId4" Type="http://schemas.openxmlformats.org/officeDocument/2006/relationships/image" Target="../media/image2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Relationship Id="rId4" Type="http://schemas.openxmlformats.org/officeDocument/2006/relationships/image" Target="../media/image2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/>
        </p:nvSpPr>
        <p:spPr>
          <a:xfrm>
            <a:off x="777975" y="62900"/>
            <a:ext cx="76050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alatino"/>
                <a:ea typeface="Palatino"/>
                <a:cs typeface="Palatino"/>
                <a:sym typeface="Palatino"/>
              </a:rPr>
              <a:t>Basics of Radio Astronomy</a:t>
            </a:r>
            <a:endParaRPr sz="4800"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4075"/>
            <a:ext cx="8839201" cy="29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/>
        </p:nvSpPr>
        <p:spPr>
          <a:xfrm>
            <a:off x="777975" y="62900"/>
            <a:ext cx="76050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alatino"/>
                <a:ea typeface="Palatino"/>
                <a:cs typeface="Palatino"/>
                <a:sym typeface="Palatino"/>
              </a:rPr>
              <a:t>Scientific Motivations</a:t>
            </a:r>
            <a:endParaRPr sz="4800"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21" name="Google Shape;12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7638" y="865050"/>
            <a:ext cx="5480876" cy="390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 txBox="1"/>
          <p:nvPr/>
        </p:nvSpPr>
        <p:spPr>
          <a:xfrm>
            <a:off x="6655650" y="4510825"/>
            <a:ext cx="636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alatino"/>
                <a:ea typeface="Palatino"/>
                <a:cs typeface="Palatino"/>
                <a:sym typeface="Palatino"/>
              </a:rPr>
              <a:t>(</a:t>
            </a:r>
            <a:r>
              <a:rPr lang="en" sz="1200">
                <a:latin typeface="Palatino"/>
                <a:ea typeface="Palatino"/>
                <a:cs typeface="Palatino"/>
                <a:sym typeface="Palatino"/>
              </a:rPr>
              <a:t>1mm)</a:t>
            </a:r>
            <a:endParaRPr sz="1200"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/>
        </p:nvSpPr>
        <p:spPr>
          <a:xfrm>
            <a:off x="777975" y="62900"/>
            <a:ext cx="76050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alatino"/>
                <a:ea typeface="Palatino"/>
                <a:cs typeface="Palatino"/>
                <a:sym typeface="Palatino"/>
              </a:rPr>
              <a:t>Scientific Motivations</a:t>
            </a:r>
            <a:endParaRPr sz="4800"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29" name="Google Shape;12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663" y="1017925"/>
            <a:ext cx="6578676" cy="357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/>
        </p:nvSpPr>
        <p:spPr>
          <a:xfrm>
            <a:off x="777975" y="62900"/>
            <a:ext cx="76050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alatino"/>
                <a:ea typeface="Palatino"/>
                <a:cs typeface="Palatino"/>
                <a:sym typeface="Palatino"/>
              </a:rPr>
              <a:t>Scientific Motivations</a:t>
            </a:r>
            <a:endParaRPr sz="4800"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36" name="Google Shape;13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7750" y="909450"/>
            <a:ext cx="4048500" cy="405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/>
        </p:nvSpPr>
        <p:spPr>
          <a:xfrm>
            <a:off x="777975" y="62900"/>
            <a:ext cx="76050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alatino"/>
                <a:ea typeface="Palatino"/>
                <a:cs typeface="Palatino"/>
                <a:sym typeface="Palatino"/>
              </a:rPr>
              <a:t>Scientific Motivations</a:t>
            </a:r>
            <a:endParaRPr sz="4800"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43" name="Google Shape;14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25"/>
          <p:cNvSpPr txBox="1"/>
          <p:nvPr/>
        </p:nvSpPr>
        <p:spPr>
          <a:xfrm>
            <a:off x="703275" y="1916525"/>
            <a:ext cx="7754400" cy="11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alatino"/>
                <a:ea typeface="Palatino"/>
                <a:cs typeface="Palatino"/>
                <a:sym typeface="Palatino"/>
              </a:rPr>
              <a:t>How do we study dust and </a:t>
            </a:r>
            <a:r>
              <a:rPr lang="en" sz="3000" u="sng">
                <a:latin typeface="Palatino"/>
                <a:ea typeface="Palatino"/>
                <a:cs typeface="Palatino"/>
                <a:sym typeface="Palatino"/>
              </a:rPr>
              <a:t>gas</a:t>
            </a:r>
            <a:r>
              <a:rPr lang="en" sz="3000">
                <a:latin typeface="Palatino"/>
                <a:ea typeface="Palatino"/>
                <a:cs typeface="Palatino"/>
                <a:sym typeface="Palatino"/>
              </a:rPr>
              <a:t>?!</a:t>
            </a:r>
            <a:endParaRPr sz="3000"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/>
        </p:nvSpPr>
        <p:spPr>
          <a:xfrm>
            <a:off x="777975" y="62900"/>
            <a:ext cx="76050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alatino"/>
                <a:ea typeface="Palatino"/>
                <a:cs typeface="Palatino"/>
                <a:sym typeface="Palatino"/>
              </a:rPr>
              <a:t>Scientific Motivations</a:t>
            </a:r>
            <a:endParaRPr sz="4800"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50" name="Google Shape;15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4575" y="901400"/>
            <a:ext cx="4375249" cy="40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/>
        </p:nvSpPr>
        <p:spPr>
          <a:xfrm>
            <a:off x="321075" y="1612875"/>
            <a:ext cx="3177300" cy="1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69138"/>
                </a:solidFill>
                <a:latin typeface="Palatino"/>
                <a:ea typeface="Palatino"/>
                <a:cs typeface="Palatino"/>
                <a:sym typeface="Palatino"/>
              </a:rPr>
              <a:t>Lyman ~ 10eV (1000A)</a:t>
            </a:r>
            <a:endParaRPr sz="1800">
              <a:solidFill>
                <a:srgbClr val="E69138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Palatino"/>
                <a:ea typeface="Palatino"/>
                <a:cs typeface="Palatino"/>
                <a:sym typeface="Palatino"/>
              </a:rPr>
              <a:t>Balmer ~ 2 eV (5000A)</a:t>
            </a:r>
            <a:endParaRPr sz="1800">
              <a:solidFill>
                <a:srgbClr val="38761D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  <a:latin typeface="Palatino"/>
                <a:ea typeface="Palatino"/>
                <a:cs typeface="Palatino"/>
                <a:sym typeface="Palatino"/>
              </a:rPr>
              <a:t>Paschen ~ 1 eV (1 micron)</a:t>
            </a:r>
            <a:endParaRPr sz="1800">
              <a:solidFill>
                <a:srgbClr val="4A86E8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Palatino"/>
                <a:ea typeface="Palatino"/>
                <a:cs typeface="Palatino"/>
                <a:sym typeface="Palatino"/>
              </a:rPr>
              <a:t>Brackett ~ 0.5 eV (microns)</a:t>
            </a:r>
            <a:endParaRPr sz="1800">
              <a:solidFill>
                <a:srgbClr val="FF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53" name="Google Shape;153;p26"/>
          <p:cNvSpPr txBox="1"/>
          <p:nvPr/>
        </p:nvSpPr>
        <p:spPr>
          <a:xfrm>
            <a:off x="185575" y="3427600"/>
            <a:ext cx="36465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alatino"/>
                <a:ea typeface="Palatino"/>
                <a:cs typeface="Palatino"/>
                <a:sym typeface="Palatino"/>
              </a:rPr>
              <a:t>But, these are only useful for recombining gas, i.e. ionized gas!</a:t>
            </a:r>
            <a:endParaRPr sz="1800"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/>
        </p:nvSpPr>
        <p:spPr>
          <a:xfrm>
            <a:off x="777975" y="62900"/>
            <a:ext cx="76050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alatino"/>
                <a:ea typeface="Palatino"/>
                <a:cs typeface="Palatino"/>
                <a:sym typeface="Palatino"/>
              </a:rPr>
              <a:t>Scientific Motivations</a:t>
            </a:r>
            <a:endParaRPr sz="4800"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59" name="Google Shape;15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938" y="998150"/>
            <a:ext cx="4140273" cy="37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 txBox="1"/>
          <p:nvPr/>
        </p:nvSpPr>
        <p:spPr>
          <a:xfrm>
            <a:off x="668250" y="1947600"/>
            <a:ext cx="2177400" cy="13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alatino"/>
                <a:ea typeface="Palatino"/>
                <a:cs typeface="Palatino"/>
                <a:sym typeface="Palatino"/>
              </a:rPr>
              <a:t>Hydrogen</a:t>
            </a:r>
            <a:endParaRPr sz="3000"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alatino"/>
                <a:ea typeface="Palatino"/>
                <a:cs typeface="Palatino"/>
                <a:sym typeface="Palatino"/>
              </a:rPr>
              <a:t>Atom</a:t>
            </a:r>
            <a:endParaRPr sz="3000"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/>
        </p:nvSpPr>
        <p:spPr>
          <a:xfrm>
            <a:off x="777975" y="62900"/>
            <a:ext cx="76050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alatino"/>
                <a:ea typeface="Palatino"/>
                <a:cs typeface="Palatino"/>
                <a:sym typeface="Palatino"/>
              </a:rPr>
              <a:t>Scientific Motivations</a:t>
            </a:r>
            <a:endParaRPr sz="4800"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67" name="Google Shape;16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8" name="Google Shape;168;p28"/>
          <p:cNvGrpSpPr/>
          <p:nvPr/>
        </p:nvGrpSpPr>
        <p:grpSpPr>
          <a:xfrm>
            <a:off x="1742048" y="376549"/>
            <a:ext cx="6621428" cy="4063177"/>
            <a:chOff x="357075" y="1050400"/>
            <a:chExt cx="4459475" cy="2842575"/>
          </a:xfrm>
        </p:grpSpPr>
        <p:cxnSp>
          <p:nvCxnSpPr>
            <p:cNvPr id="169" name="Google Shape;169;p28"/>
            <p:cNvCxnSpPr/>
            <p:nvPr/>
          </p:nvCxnSpPr>
          <p:spPr>
            <a:xfrm>
              <a:off x="1307125" y="3499675"/>
              <a:ext cx="1567500" cy="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" name="Google Shape;170;p28"/>
            <p:cNvCxnSpPr/>
            <p:nvPr/>
          </p:nvCxnSpPr>
          <p:spPr>
            <a:xfrm>
              <a:off x="1307125" y="3347275"/>
              <a:ext cx="1567500" cy="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" name="Google Shape;171;p28"/>
            <p:cNvCxnSpPr/>
            <p:nvPr/>
          </p:nvCxnSpPr>
          <p:spPr>
            <a:xfrm>
              <a:off x="1307125" y="1823275"/>
              <a:ext cx="1567500" cy="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2" name="Google Shape;172;p28"/>
            <p:cNvCxnSpPr/>
            <p:nvPr/>
          </p:nvCxnSpPr>
          <p:spPr>
            <a:xfrm>
              <a:off x="1307125" y="1670875"/>
              <a:ext cx="1567500" cy="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" name="Google Shape;173;p28"/>
            <p:cNvCxnSpPr/>
            <p:nvPr/>
          </p:nvCxnSpPr>
          <p:spPr>
            <a:xfrm rot="10800000">
              <a:off x="1501400" y="1820050"/>
              <a:ext cx="0" cy="1674600"/>
            </a:xfrm>
            <a:prstGeom prst="straightConnector1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4" name="Google Shape;174;p28"/>
            <p:cNvSpPr txBox="1"/>
            <p:nvPr/>
          </p:nvSpPr>
          <p:spPr>
            <a:xfrm>
              <a:off x="957950" y="1050400"/>
              <a:ext cx="3858600" cy="45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8"/>
            <p:cNvSpPr txBox="1"/>
            <p:nvPr/>
          </p:nvSpPr>
          <p:spPr>
            <a:xfrm>
              <a:off x="2839875" y="3330500"/>
              <a:ext cx="675300" cy="30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000000"/>
                  </a:solidFill>
                  <a:latin typeface="Palatino"/>
                  <a:ea typeface="Palatino"/>
                  <a:cs typeface="Palatino"/>
                  <a:sym typeface="Palatino"/>
                </a:rPr>
                <a:t>J =1/2</a:t>
              </a:r>
              <a:endParaRPr sz="1100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176" name="Google Shape;176;p28"/>
            <p:cNvSpPr txBox="1"/>
            <p:nvPr/>
          </p:nvSpPr>
          <p:spPr>
            <a:xfrm>
              <a:off x="2839875" y="3164702"/>
              <a:ext cx="675300" cy="30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000000"/>
                  </a:solidFill>
                  <a:latin typeface="Palatino"/>
                  <a:ea typeface="Palatino"/>
                  <a:cs typeface="Palatino"/>
                  <a:sym typeface="Palatino"/>
                </a:rPr>
                <a:t>J =3/2</a:t>
              </a:r>
              <a:endParaRPr sz="1100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177" name="Google Shape;177;p28"/>
            <p:cNvSpPr txBox="1"/>
            <p:nvPr/>
          </p:nvSpPr>
          <p:spPr>
            <a:xfrm>
              <a:off x="2916925" y="1685923"/>
              <a:ext cx="675300" cy="30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000000"/>
                  </a:solidFill>
                  <a:latin typeface="Palatino"/>
                  <a:ea typeface="Palatino"/>
                  <a:cs typeface="Palatino"/>
                  <a:sym typeface="Palatino"/>
                </a:rPr>
                <a:t>J =3/2</a:t>
              </a:r>
              <a:endParaRPr sz="1100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178" name="Google Shape;178;p28"/>
            <p:cNvSpPr txBox="1"/>
            <p:nvPr/>
          </p:nvSpPr>
          <p:spPr>
            <a:xfrm>
              <a:off x="2916925" y="1484118"/>
              <a:ext cx="675300" cy="30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000000"/>
                  </a:solidFill>
                  <a:latin typeface="Palatino"/>
                  <a:ea typeface="Palatino"/>
                  <a:cs typeface="Palatino"/>
                  <a:sym typeface="Palatino"/>
                </a:rPr>
                <a:t>J =5/2</a:t>
              </a:r>
              <a:endParaRPr sz="1100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cxnSp>
          <p:nvCxnSpPr>
            <p:cNvPr id="179" name="Google Shape;179;p28"/>
            <p:cNvCxnSpPr/>
            <p:nvPr/>
          </p:nvCxnSpPr>
          <p:spPr>
            <a:xfrm rot="10800000">
              <a:off x="1750097" y="1667650"/>
              <a:ext cx="0" cy="16746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0" name="Google Shape;180;p28"/>
            <p:cNvCxnSpPr/>
            <p:nvPr/>
          </p:nvCxnSpPr>
          <p:spPr>
            <a:xfrm rot="10800000">
              <a:off x="2034800" y="1833250"/>
              <a:ext cx="0" cy="1509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1" name="Google Shape;181;p28"/>
            <p:cNvCxnSpPr/>
            <p:nvPr/>
          </p:nvCxnSpPr>
          <p:spPr>
            <a:xfrm rot="10800000">
              <a:off x="2263400" y="3360550"/>
              <a:ext cx="0" cy="134100"/>
            </a:xfrm>
            <a:prstGeom prst="straightConnector1">
              <a:avLst/>
            </a:prstGeom>
            <a:noFill/>
            <a:ln cap="flat" cmpd="sng" w="19050">
              <a:solidFill>
                <a:srgbClr val="38761D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sp>
          <p:nvSpPr>
            <p:cNvPr id="182" name="Google Shape;182;p28"/>
            <p:cNvSpPr txBox="1"/>
            <p:nvPr/>
          </p:nvSpPr>
          <p:spPr>
            <a:xfrm>
              <a:off x="357075" y="2510725"/>
              <a:ext cx="1031400" cy="30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FF"/>
                  </a:solidFill>
                  <a:latin typeface="Palatino"/>
                  <a:ea typeface="Palatino"/>
                  <a:cs typeface="Palatino"/>
                  <a:sym typeface="Palatino"/>
                </a:rPr>
                <a:t>1334.5 A</a:t>
              </a:r>
              <a:endParaRPr>
                <a:solidFill>
                  <a:srgbClr val="0000FF"/>
                </a:solidFill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183" name="Google Shape;183;p28"/>
            <p:cNvSpPr txBox="1"/>
            <p:nvPr/>
          </p:nvSpPr>
          <p:spPr>
            <a:xfrm>
              <a:off x="1959325" y="2364200"/>
              <a:ext cx="1031400" cy="30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  <a:latin typeface="Palatino"/>
                  <a:ea typeface="Palatino"/>
                  <a:cs typeface="Palatino"/>
                  <a:sym typeface="Palatino"/>
                </a:rPr>
                <a:t>1335.7 A</a:t>
              </a:r>
              <a:endParaRPr>
                <a:solidFill>
                  <a:srgbClr val="FF0000"/>
                </a:solidFill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184" name="Google Shape;184;p28"/>
            <p:cNvSpPr txBox="1"/>
            <p:nvPr/>
          </p:nvSpPr>
          <p:spPr>
            <a:xfrm>
              <a:off x="1654525" y="3591475"/>
              <a:ext cx="1305600" cy="30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8761D"/>
                  </a:solidFill>
                  <a:latin typeface="Palatino"/>
                  <a:ea typeface="Palatino"/>
                  <a:cs typeface="Palatino"/>
                  <a:sym typeface="Palatino"/>
                </a:rPr>
                <a:t>158 microns</a:t>
              </a:r>
              <a:endParaRPr>
                <a:solidFill>
                  <a:srgbClr val="38761D"/>
                </a:solidFill>
                <a:latin typeface="Palatino"/>
                <a:ea typeface="Palatino"/>
                <a:cs typeface="Palatino"/>
                <a:sym typeface="Palatino"/>
              </a:endParaRPr>
            </a:p>
          </p:txBody>
        </p:sp>
      </p:grpSp>
      <p:sp>
        <p:nvSpPr>
          <p:cNvPr id="185" name="Google Shape;185;p28"/>
          <p:cNvSpPr txBox="1"/>
          <p:nvPr/>
        </p:nvSpPr>
        <p:spPr>
          <a:xfrm>
            <a:off x="775400" y="3505350"/>
            <a:ext cx="218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alatino"/>
                <a:ea typeface="Palatino"/>
                <a:cs typeface="Palatino"/>
                <a:sym typeface="Palatino"/>
              </a:rPr>
              <a:t>[CII] 158 microns</a:t>
            </a:r>
            <a:endParaRPr sz="1800"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/>
        </p:nvSpPr>
        <p:spPr>
          <a:xfrm>
            <a:off x="777975" y="62900"/>
            <a:ext cx="76050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alatino"/>
                <a:ea typeface="Palatino"/>
                <a:cs typeface="Palatino"/>
                <a:sym typeface="Palatino"/>
              </a:rPr>
              <a:t>Scientific Motivations</a:t>
            </a:r>
            <a:endParaRPr sz="4800"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91" name="Google Shape;19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" name="Google Shape;192;p29"/>
          <p:cNvSpPr txBox="1"/>
          <p:nvPr/>
        </p:nvSpPr>
        <p:spPr>
          <a:xfrm>
            <a:off x="2344650" y="880800"/>
            <a:ext cx="44547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alatino"/>
                <a:ea typeface="Palatino"/>
                <a:cs typeface="Palatino"/>
                <a:sym typeface="Palatino"/>
              </a:rPr>
              <a:t>Molecules -- Electronic</a:t>
            </a:r>
            <a:endParaRPr sz="3000"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193" name="Google Shape;1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1479525"/>
            <a:ext cx="4925821" cy="343537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9"/>
          <p:cNvSpPr txBox="1"/>
          <p:nvPr/>
        </p:nvSpPr>
        <p:spPr>
          <a:xfrm>
            <a:off x="186875" y="3788650"/>
            <a:ext cx="16263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alatino"/>
                <a:ea typeface="Palatino"/>
                <a:cs typeface="Palatino"/>
                <a:sym typeface="Palatino"/>
              </a:rPr>
              <a:t>𝝀 ~1000 Å</a:t>
            </a:r>
            <a:endParaRPr sz="2400"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Google Shape;200;p30"/>
          <p:cNvSpPr txBox="1"/>
          <p:nvPr/>
        </p:nvSpPr>
        <p:spPr>
          <a:xfrm>
            <a:off x="2344650" y="98775"/>
            <a:ext cx="44547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alatino"/>
                <a:ea typeface="Palatino"/>
                <a:cs typeface="Palatino"/>
                <a:sym typeface="Palatino"/>
              </a:rPr>
              <a:t>Molecules -- Electronic</a:t>
            </a:r>
            <a:endParaRPr sz="3000"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201" name="Google Shape;2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713100"/>
            <a:ext cx="5687123" cy="426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/>
        </p:nvSpPr>
        <p:spPr>
          <a:xfrm>
            <a:off x="777975" y="62900"/>
            <a:ext cx="76050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alatino"/>
                <a:ea typeface="Palatino"/>
                <a:cs typeface="Palatino"/>
                <a:sym typeface="Palatino"/>
              </a:rPr>
              <a:t>Scientific Motivations</a:t>
            </a:r>
            <a:endParaRPr sz="4800"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07" name="Google Shape;20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" name="Google Shape;208;p31"/>
          <p:cNvSpPr txBox="1"/>
          <p:nvPr/>
        </p:nvSpPr>
        <p:spPr>
          <a:xfrm>
            <a:off x="2344650" y="880800"/>
            <a:ext cx="44547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alatino"/>
                <a:ea typeface="Palatino"/>
                <a:cs typeface="Palatino"/>
                <a:sym typeface="Palatino"/>
              </a:rPr>
              <a:t>Molecules -- Vibrational</a:t>
            </a:r>
            <a:endParaRPr sz="3000"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209" name="Google Shape;20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1475100"/>
            <a:ext cx="5006441" cy="34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1"/>
          <p:cNvSpPr txBox="1"/>
          <p:nvPr/>
        </p:nvSpPr>
        <p:spPr>
          <a:xfrm>
            <a:off x="267475" y="3055000"/>
            <a:ext cx="16263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alatino"/>
                <a:ea typeface="Palatino"/>
                <a:cs typeface="Palatino"/>
                <a:sym typeface="Palatino"/>
              </a:rPr>
              <a:t>𝝀 ~2 µm</a:t>
            </a:r>
            <a:endParaRPr sz="2400"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777975" y="62900"/>
            <a:ext cx="76050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alatino"/>
                <a:ea typeface="Palatino"/>
                <a:cs typeface="Palatino"/>
                <a:sym typeface="Palatino"/>
              </a:rPr>
              <a:t>Scientific Motivations</a:t>
            </a:r>
            <a:endParaRPr sz="4800"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777975" y="1916525"/>
            <a:ext cx="7605000" cy="11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alatino"/>
                <a:ea typeface="Palatino"/>
                <a:cs typeface="Palatino"/>
                <a:sym typeface="Palatino"/>
              </a:rPr>
              <a:t>Why do we observe in the optical?</a:t>
            </a:r>
            <a:endParaRPr sz="3000"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/>
        </p:nvSpPr>
        <p:spPr>
          <a:xfrm>
            <a:off x="777975" y="62900"/>
            <a:ext cx="76050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16" name="Google Shape;21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" name="Google Shape;217;p32"/>
          <p:cNvSpPr txBox="1"/>
          <p:nvPr/>
        </p:nvSpPr>
        <p:spPr>
          <a:xfrm>
            <a:off x="2344650" y="195000"/>
            <a:ext cx="44547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alatino"/>
                <a:ea typeface="Palatino"/>
                <a:cs typeface="Palatino"/>
                <a:sym typeface="Palatino"/>
              </a:rPr>
              <a:t>Molecules -- Vibrational</a:t>
            </a:r>
            <a:endParaRPr sz="3000"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18" name="Google Shape;218;p32"/>
          <p:cNvSpPr txBox="1"/>
          <p:nvPr/>
        </p:nvSpPr>
        <p:spPr>
          <a:xfrm>
            <a:off x="267475" y="3055000"/>
            <a:ext cx="16263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alatino"/>
                <a:ea typeface="Palatino"/>
                <a:cs typeface="Palatino"/>
                <a:sym typeface="Palatino"/>
              </a:rPr>
              <a:t>𝝀 ~ 2 µm</a:t>
            </a:r>
            <a:endParaRPr sz="2400"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219" name="Google Shape;2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8775" y="1292350"/>
            <a:ext cx="6945426" cy="2907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/>
        </p:nvSpPr>
        <p:spPr>
          <a:xfrm>
            <a:off x="777975" y="62900"/>
            <a:ext cx="76050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alatino"/>
                <a:ea typeface="Palatino"/>
                <a:cs typeface="Palatino"/>
                <a:sym typeface="Palatino"/>
              </a:rPr>
              <a:t>Scientific Motivations</a:t>
            </a:r>
            <a:endParaRPr sz="4800"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25" name="Google Shape;22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33"/>
          <p:cNvSpPr txBox="1"/>
          <p:nvPr/>
        </p:nvSpPr>
        <p:spPr>
          <a:xfrm>
            <a:off x="2344650" y="880800"/>
            <a:ext cx="44547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alatino"/>
                <a:ea typeface="Palatino"/>
                <a:cs typeface="Palatino"/>
                <a:sym typeface="Palatino"/>
              </a:rPr>
              <a:t>Molecules -- Rotational</a:t>
            </a:r>
            <a:endParaRPr sz="3000"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27" name="Google Shape;227;p33"/>
          <p:cNvSpPr txBox="1"/>
          <p:nvPr/>
        </p:nvSpPr>
        <p:spPr>
          <a:xfrm>
            <a:off x="267475" y="3055000"/>
            <a:ext cx="16263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alatino"/>
                <a:ea typeface="Palatino"/>
                <a:cs typeface="Palatino"/>
                <a:sym typeface="Palatino"/>
              </a:rPr>
              <a:t>𝝀 ~2 mm</a:t>
            </a:r>
            <a:endParaRPr sz="2400"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228" name="Google Shape;2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2375" y="1475100"/>
            <a:ext cx="4297925" cy="201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7575" y="3414075"/>
            <a:ext cx="5300413" cy="134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639600"/>
            <a:ext cx="3534685" cy="412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6274" y="715800"/>
            <a:ext cx="3509300" cy="390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" name="Google Shape;237;p34"/>
          <p:cNvSpPr txBox="1"/>
          <p:nvPr/>
        </p:nvSpPr>
        <p:spPr>
          <a:xfrm>
            <a:off x="2420850" y="42600"/>
            <a:ext cx="44547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alatino"/>
                <a:ea typeface="Palatino"/>
                <a:cs typeface="Palatino"/>
                <a:sym typeface="Palatino"/>
              </a:rPr>
              <a:t>Molecules -- Rotational</a:t>
            </a:r>
            <a:endParaRPr sz="3000"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38" name="Google Shape;238;p34"/>
          <p:cNvSpPr txBox="1"/>
          <p:nvPr/>
        </p:nvSpPr>
        <p:spPr>
          <a:xfrm>
            <a:off x="41750" y="3055000"/>
            <a:ext cx="16263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alatino"/>
                <a:ea typeface="Palatino"/>
                <a:cs typeface="Palatino"/>
                <a:sym typeface="Palatino"/>
              </a:rPr>
              <a:t>𝝀 ~2 mm</a:t>
            </a:r>
            <a:endParaRPr sz="2400"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/>
        </p:nvSpPr>
        <p:spPr>
          <a:xfrm>
            <a:off x="777975" y="62900"/>
            <a:ext cx="76050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alatino"/>
                <a:ea typeface="Palatino"/>
                <a:cs typeface="Palatino"/>
                <a:sym typeface="Palatino"/>
              </a:rPr>
              <a:t>Scientific Motivations</a:t>
            </a:r>
            <a:endParaRPr sz="4800"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44" name="Google Shape;24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35"/>
          <p:cNvSpPr txBox="1"/>
          <p:nvPr/>
        </p:nvSpPr>
        <p:spPr>
          <a:xfrm>
            <a:off x="2344650" y="880800"/>
            <a:ext cx="44547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alatino"/>
                <a:ea typeface="Palatino"/>
                <a:cs typeface="Palatino"/>
                <a:sym typeface="Palatino"/>
              </a:rPr>
              <a:t>Synchrotron</a:t>
            </a:r>
            <a:endParaRPr sz="3000"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246" name="Google Shape;24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7825" y="880800"/>
            <a:ext cx="3166302" cy="42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000" y="1587200"/>
            <a:ext cx="2039850" cy="3261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779900"/>
            <a:ext cx="3124200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/>
          <p:nvPr/>
        </p:nvSpPr>
        <p:spPr>
          <a:xfrm>
            <a:off x="777975" y="62900"/>
            <a:ext cx="76050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alatino"/>
                <a:ea typeface="Palatino"/>
                <a:cs typeface="Palatino"/>
                <a:sym typeface="Palatino"/>
              </a:rPr>
              <a:t>Scientific Motivations</a:t>
            </a:r>
            <a:endParaRPr sz="4800"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54" name="Google Shape;25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36"/>
          <p:cNvSpPr txBox="1"/>
          <p:nvPr/>
        </p:nvSpPr>
        <p:spPr>
          <a:xfrm>
            <a:off x="134850" y="880800"/>
            <a:ext cx="33231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alatino"/>
                <a:ea typeface="Palatino"/>
                <a:cs typeface="Palatino"/>
                <a:sym typeface="Palatino"/>
              </a:rPr>
              <a:t>Synchrotron</a:t>
            </a:r>
            <a:endParaRPr sz="3000"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256" name="Google Shape;25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9350" y="901400"/>
            <a:ext cx="5243101" cy="4077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 txBox="1"/>
          <p:nvPr/>
        </p:nvSpPr>
        <p:spPr>
          <a:xfrm>
            <a:off x="777975" y="62900"/>
            <a:ext cx="76050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alatino"/>
                <a:ea typeface="Palatino"/>
                <a:cs typeface="Palatino"/>
                <a:sym typeface="Palatino"/>
              </a:rPr>
              <a:t>Observational</a:t>
            </a:r>
            <a:r>
              <a:rPr lang="en" sz="4800">
                <a:latin typeface="Palatino"/>
                <a:ea typeface="Palatino"/>
                <a:cs typeface="Palatino"/>
                <a:sym typeface="Palatino"/>
              </a:rPr>
              <a:t> Motivations</a:t>
            </a:r>
            <a:endParaRPr sz="4800"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3" name="Google Shape;26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4075"/>
            <a:ext cx="8839201" cy="2943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/>
          <p:nvPr/>
        </p:nvSpPr>
        <p:spPr>
          <a:xfrm>
            <a:off x="777975" y="62900"/>
            <a:ext cx="76050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alatino"/>
                <a:ea typeface="Palatino"/>
                <a:cs typeface="Palatino"/>
                <a:sym typeface="Palatino"/>
              </a:rPr>
              <a:t>Observational Motivations</a:t>
            </a:r>
            <a:endParaRPr sz="4800"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69" name="Google Shape;26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38"/>
          <p:cNvSpPr txBox="1"/>
          <p:nvPr/>
        </p:nvSpPr>
        <p:spPr>
          <a:xfrm>
            <a:off x="1166325" y="820725"/>
            <a:ext cx="33231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alatino"/>
                <a:ea typeface="Palatino"/>
                <a:cs typeface="Palatino"/>
                <a:sym typeface="Palatino"/>
              </a:rPr>
              <a:t>Timing</a:t>
            </a:r>
            <a:endParaRPr sz="3000"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271" name="Google Shape;27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7800" y="939150"/>
            <a:ext cx="3796075" cy="389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700" y="1415025"/>
            <a:ext cx="4471475" cy="3381376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8"/>
          <p:cNvSpPr txBox="1"/>
          <p:nvPr/>
        </p:nvSpPr>
        <p:spPr>
          <a:xfrm>
            <a:off x="1090125" y="1423850"/>
            <a:ext cx="1569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latin typeface="Palatino"/>
                <a:ea typeface="Palatino"/>
                <a:cs typeface="Palatino"/>
                <a:sym typeface="Palatino"/>
                <a:hlinkClick r:id="rId5"/>
              </a:rPr>
              <a:t>Pierre Auger</a:t>
            </a:r>
            <a:endParaRPr sz="1700"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9"/>
          <p:cNvSpPr txBox="1"/>
          <p:nvPr/>
        </p:nvSpPr>
        <p:spPr>
          <a:xfrm>
            <a:off x="777975" y="62900"/>
            <a:ext cx="76050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alatino"/>
                <a:ea typeface="Palatino"/>
                <a:cs typeface="Palatino"/>
                <a:sym typeface="Palatino"/>
              </a:rPr>
              <a:t>Observational Motivations</a:t>
            </a:r>
            <a:endParaRPr sz="4800"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79" name="Google Shape;27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0" name="Google Shape;280;p39"/>
          <p:cNvSpPr txBox="1"/>
          <p:nvPr/>
        </p:nvSpPr>
        <p:spPr>
          <a:xfrm>
            <a:off x="2918925" y="872725"/>
            <a:ext cx="33231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alatino"/>
                <a:ea typeface="Palatino"/>
                <a:cs typeface="Palatino"/>
                <a:sym typeface="Palatino"/>
              </a:rPr>
              <a:t>Timing</a:t>
            </a:r>
            <a:endParaRPr sz="3000"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81" name="Google Shape;281;p39"/>
          <p:cNvSpPr txBox="1"/>
          <p:nvPr/>
        </p:nvSpPr>
        <p:spPr>
          <a:xfrm>
            <a:off x="263025" y="1390825"/>
            <a:ext cx="1569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latin typeface="Palatino"/>
                <a:ea typeface="Palatino"/>
                <a:cs typeface="Palatino"/>
                <a:sym typeface="Palatino"/>
                <a:hlinkClick r:id="rId3"/>
              </a:rPr>
              <a:t>Pierre Auger</a:t>
            </a:r>
            <a:endParaRPr sz="1700"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282" name="Google Shape;28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9125" y="1467025"/>
            <a:ext cx="5379968" cy="344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/>
          <p:nvPr/>
        </p:nvSpPr>
        <p:spPr>
          <a:xfrm>
            <a:off x="777975" y="62900"/>
            <a:ext cx="76050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alatino"/>
                <a:ea typeface="Palatino"/>
                <a:cs typeface="Palatino"/>
                <a:sym typeface="Palatino"/>
              </a:rPr>
              <a:t>Observational Motivations</a:t>
            </a:r>
            <a:endParaRPr sz="4800"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88" name="Google Shape;288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9" name="Google Shape;289;p40"/>
          <p:cNvSpPr txBox="1"/>
          <p:nvPr/>
        </p:nvSpPr>
        <p:spPr>
          <a:xfrm>
            <a:off x="2611425" y="872725"/>
            <a:ext cx="36306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alatino"/>
                <a:ea typeface="Palatino"/>
                <a:cs typeface="Palatino"/>
                <a:sym typeface="Palatino"/>
              </a:rPr>
              <a:t>Spectral Resolution</a:t>
            </a:r>
            <a:endParaRPr sz="3000"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90" name="Google Shape;290;p40"/>
          <p:cNvSpPr txBox="1"/>
          <p:nvPr/>
        </p:nvSpPr>
        <p:spPr>
          <a:xfrm>
            <a:off x="2942325" y="1806375"/>
            <a:ext cx="5917200" cy="24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latin typeface="Palatino"/>
                <a:ea typeface="Palatino"/>
                <a:cs typeface="Palatino"/>
                <a:sym typeface="Palatino"/>
              </a:rPr>
              <a:t>d𝛎 </a:t>
            </a:r>
            <a:r>
              <a:rPr lang="en" sz="3600">
                <a:latin typeface="Palatino"/>
                <a:ea typeface="Palatino"/>
                <a:cs typeface="Palatino"/>
                <a:sym typeface="Palatino"/>
              </a:rPr>
              <a:t> = </a:t>
            </a:r>
            <a:r>
              <a:rPr lang="en" sz="3200">
                <a:latin typeface="Palatino"/>
                <a:ea typeface="Palatino"/>
                <a:cs typeface="Palatino"/>
                <a:sym typeface="Palatino"/>
              </a:rPr>
              <a:t>(Band/channels)</a:t>
            </a:r>
            <a:r>
              <a:rPr lang="en" sz="3600">
                <a:latin typeface="Palatino"/>
                <a:ea typeface="Palatino"/>
                <a:cs typeface="Palatino"/>
                <a:sym typeface="Palatino"/>
              </a:rPr>
              <a:t> = 5 Hz</a:t>
            </a:r>
            <a:endParaRPr sz="3600"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𝛎    </a:t>
            </a:r>
            <a:r>
              <a:rPr lang="en" sz="3600">
                <a:latin typeface="Palatino"/>
                <a:ea typeface="Palatino"/>
                <a:cs typeface="Palatino"/>
                <a:sym typeface="Palatino"/>
              </a:rPr>
              <a:t>= 1 GHz</a:t>
            </a:r>
            <a:endParaRPr sz="3600"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R   = </a:t>
            </a:r>
            <a:r>
              <a:rPr i="1" lang="en" sz="36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𝛎/d𝛎</a:t>
            </a:r>
            <a:endParaRPr sz="36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      = 10</a:t>
            </a:r>
            <a:r>
              <a:rPr baseline="30000" lang="en" sz="36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8</a:t>
            </a:r>
            <a:r>
              <a:rPr lang="en" sz="36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   !!!!</a:t>
            </a:r>
            <a:endParaRPr sz="36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/>
          <p:nvPr/>
        </p:nvSpPr>
        <p:spPr>
          <a:xfrm>
            <a:off x="777975" y="-89500"/>
            <a:ext cx="76050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alatino"/>
                <a:ea typeface="Palatino"/>
                <a:cs typeface="Palatino"/>
                <a:sym typeface="Palatino"/>
              </a:rPr>
              <a:t>Observational Motivations</a:t>
            </a:r>
            <a:endParaRPr sz="4800"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96" name="Google Shape;29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41"/>
          <p:cNvSpPr txBox="1"/>
          <p:nvPr/>
        </p:nvSpPr>
        <p:spPr>
          <a:xfrm>
            <a:off x="2611425" y="720325"/>
            <a:ext cx="36306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alatino"/>
                <a:ea typeface="Palatino"/>
                <a:cs typeface="Palatino"/>
                <a:sym typeface="Palatino"/>
              </a:rPr>
              <a:t>Spatial</a:t>
            </a:r>
            <a:r>
              <a:rPr lang="en" sz="3000">
                <a:latin typeface="Palatino"/>
                <a:ea typeface="Palatino"/>
                <a:cs typeface="Palatino"/>
                <a:sym typeface="Palatino"/>
              </a:rPr>
              <a:t> Resolution</a:t>
            </a:r>
            <a:endParaRPr sz="3000"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298" name="Google Shape;29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950" y="1314625"/>
            <a:ext cx="6129555" cy="34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777975" y="62900"/>
            <a:ext cx="76050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alatino"/>
                <a:ea typeface="Palatino"/>
                <a:cs typeface="Palatino"/>
                <a:sym typeface="Palatino"/>
              </a:rPr>
              <a:t>Scientific Motivations</a:t>
            </a:r>
            <a:endParaRPr sz="4800"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918650"/>
            <a:ext cx="5714476" cy="406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2"/>
          <p:cNvSpPr txBox="1"/>
          <p:nvPr/>
        </p:nvSpPr>
        <p:spPr>
          <a:xfrm>
            <a:off x="777975" y="62900"/>
            <a:ext cx="76050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alatino"/>
                <a:ea typeface="Palatino"/>
                <a:cs typeface="Palatino"/>
                <a:sym typeface="Palatino"/>
              </a:rPr>
              <a:t>Observational Motivations</a:t>
            </a:r>
            <a:endParaRPr sz="4800"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304" name="Google Shape;30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42"/>
          <p:cNvSpPr txBox="1"/>
          <p:nvPr/>
        </p:nvSpPr>
        <p:spPr>
          <a:xfrm>
            <a:off x="2611425" y="872725"/>
            <a:ext cx="36306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alatino"/>
                <a:ea typeface="Palatino"/>
                <a:cs typeface="Palatino"/>
                <a:sym typeface="Palatino"/>
              </a:rPr>
              <a:t>Spatial</a:t>
            </a:r>
            <a:r>
              <a:rPr lang="en" sz="3000">
                <a:latin typeface="Palatino"/>
                <a:ea typeface="Palatino"/>
                <a:cs typeface="Palatino"/>
                <a:sym typeface="Palatino"/>
              </a:rPr>
              <a:t> Resolution</a:t>
            </a:r>
            <a:endParaRPr sz="3000"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306" name="Google Shape;306;p42"/>
          <p:cNvSpPr txBox="1"/>
          <p:nvPr/>
        </p:nvSpPr>
        <p:spPr>
          <a:xfrm>
            <a:off x="1932125" y="1601200"/>
            <a:ext cx="4716300" cy="30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Palatino"/>
                <a:ea typeface="Palatino"/>
                <a:cs typeface="Palatino"/>
                <a:sym typeface="Palatino"/>
              </a:rPr>
              <a:t>𝜭 = 𝝀 / D</a:t>
            </a:r>
            <a:endParaRPr sz="3600"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Palatino"/>
                <a:ea typeface="Palatino"/>
                <a:cs typeface="Palatino"/>
                <a:sym typeface="Palatino"/>
              </a:rPr>
              <a:t>D = 500 m</a:t>
            </a:r>
            <a:endParaRPr sz="3600"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𝝀 = 21 cm</a:t>
            </a:r>
            <a:endParaRPr sz="36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𝜭 = 1.5’</a:t>
            </a:r>
            <a:endParaRPr sz="36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3"/>
          <p:cNvSpPr txBox="1"/>
          <p:nvPr/>
        </p:nvSpPr>
        <p:spPr>
          <a:xfrm>
            <a:off x="777975" y="-89500"/>
            <a:ext cx="76050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alatino"/>
                <a:ea typeface="Palatino"/>
                <a:cs typeface="Palatino"/>
                <a:sym typeface="Palatino"/>
              </a:rPr>
              <a:t>Observational Motivations</a:t>
            </a:r>
            <a:endParaRPr sz="4800"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312" name="Google Shape;312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" name="Google Shape;313;p43"/>
          <p:cNvSpPr txBox="1"/>
          <p:nvPr/>
        </p:nvSpPr>
        <p:spPr>
          <a:xfrm>
            <a:off x="1103850" y="720325"/>
            <a:ext cx="72792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alatino"/>
                <a:ea typeface="Palatino"/>
                <a:cs typeface="Palatino"/>
                <a:sym typeface="Palatino"/>
              </a:rPr>
              <a:t>Spatial Resolution (now we’re cooking)</a:t>
            </a:r>
            <a:endParaRPr sz="3000"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314" name="Google Shape;31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600" y="1337075"/>
            <a:ext cx="4792799" cy="358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4"/>
          <p:cNvSpPr txBox="1"/>
          <p:nvPr/>
        </p:nvSpPr>
        <p:spPr>
          <a:xfrm>
            <a:off x="777975" y="62900"/>
            <a:ext cx="76050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alatino"/>
                <a:ea typeface="Palatino"/>
                <a:cs typeface="Palatino"/>
                <a:sym typeface="Palatino"/>
              </a:rPr>
              <a:t>Observational Motivations</a:t>
            </a:r>
            <a:endParaRPr sz="4800"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320" name="Google Shape;320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" name="Google Shape;321;p44"/>
          <p:cNvSpPr txBox="1"/>
          <p:nvPr/>
        </p:nvSpPr>
        <p:spPr>
          <a:xfrm>
            <a:off x="2611425" y="872725"/>
            <a:ext cx="36306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alatino"/>
                <a:ea typeface="Palatino"/>
                <a:cs typeface="Palatino"/>
                <a:sym typeface="Palatino"/>
              </a:rPr>
              <a:t>Spatial Resolution</a:t>
            </a:r>
            <a:endParaRPr sz="3000"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322" name="Google Shape;322;p44"/>
          <p:cNvSpPr txBox="1"/>
          <p:nvPr/>
        </p:nvSpPr>
        <p:spPr>
          <a:xfrm>
            <a:off x="1932125" y="1601200"/>
            <a:ext cx="4716300" cy="30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Palatino"/>
                <a:ea typeface="Palatino"/>
                <a:cs typeface="Palatino"/>
                <a:sym typeface="Palatino"/>
              </a:rPr>
              <a:t>𝜭 = 𝝀 / D</a:t>
            </a:r>
            <a:endParaRPr sz="3600"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Palatino"/>
                <a:ea typeface="Palatino"/>
                <a:cs typeface="Palatino"/>
                <a:sym typeface="Palatino"/>
              </a:rPr>
              <a:t>D = 40 km</a:t>
            </a:r>
            <a:endParaRPr sz="3600"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𝝀 = 21 cm</a:t>
            </a:r>
            <a:endParaRPr sz="36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𝜭 = 1’’</a:t>
            </a:r>
            <a:endParaRPr sz="36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5"/>
          <p:cNvSpPr txBox="1"/>
          <p:nvPr/>
        </p:nvSpPr>
        <p:spPr>
          <a:xfrm>
            <a:off x="777975" y="62900"/>
            <a:ext cx="76050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alatino"/>
                <a:ea typeface="Palatino"/>
                <a:cs typeface="Palatino"/>
                <a:sym typeface="Palatino"/>
              </a:rPr>
              <a:t>Collecting Radio Light</a:t>
            </a:r>
            <a:endParaRPr sz="4800"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328" name="Google Shape;328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9" name="Google Shape;32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100" y="955775"/>
            <a:ext cx="5896750" cy="392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314625"/>
            <a:ext cx="6782775" cy="3748154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6"/>
          <p:cNvSpPr txBox="1"/>
          <p:nvPr/>
        </p:nvSpPr>
        <p:spPr>
          <a:xfrm>
            <a:off x="777975" y="62900"/>
            <a:ext cx="76050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alatino"/>
                <a:ea typeface="Palatino"/>
                <a:cs typeface="Palatino"/>
                <a:sym typeface="Palatino"/>
              </a:rPr>
              <a:t>Collecting Radio Light</a:t>
            </a:r>
            <a:endParaRPr sz="4800"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336" name="Google Shape;336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7" name="Google Shape;337;p46"/>
          <p:cNvSpPr txBox="1"/>
          <p:nvPr/>
        </p:nvSpPr>
        <p:spPr>
          <a:xfrm>
            <a:off x="2032500" y="796525"/>
            <a:ext cx="50790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alatino"/>
                <a:ea typeface="Palatino"/>
                <a:cs typeface="Palatino"/>
                <a:sym typeface="Palatino"/>
              </a:rPr>
              <a:t>Sky Transmission (ALMA)</a:t>
            </a:r>
            <a:endParaRPr sz="3000"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977600"/>
            <a:ext cx="7100849" cy="4000984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7"/>
          <p:cNvSpPr txBox="1"/>
          <p:nvPr/>
        </p:nvSpPr>
        <p:spPr>
          <a:xfrm>
            <a:off x="777975" y="62900"/>
            <a:ext cx="76050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alatino"/>
                <a:ea typeface="Palatino"/>
                <a:cs typeface="Palatino"/>
                <a:sym typeface="Palatino"/>
              </a:rPr>
              <a:t>Collecting Radio Light</a:t>
            </a:r>
            <a:endParaRPr sz="4800"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344" name="Google Shape;344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5" name="Google Shape;345;p47"/>
          <p:cNvSpPr txBox="1"/>
          <p:nvPr/>
        </p:nvSpPr>
        <p:spPr>
          <a:xfrm>
            <a:off x="1608450" y="796525"/>
            <a:ext cx="59271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alatino"/>
                <a:ea typeface="Palatino"/>
                <a:cs typeface="Palatino"/>
                <a:sym typeface="Palatino"/>
              </a:rPr>
              <a:t>Sky Temperature (Noise; ALMA)</a:t>
            </a:r>
            <a:endParaRPr sz="3000"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48"/>
          <p:cNvPicPr preferRelativeResize="0"/>
          <p:nvPr/>
        </p:nvPicPr>
        <p:blipFill rotWithShape="1">
          <a:blip r:embed="rId3">
            <a:alphaModFix/>
          </a:blip>
          <a:srcRect b="9820" l="0" r="0" t="0"/>
          <a:stretch/>
        </p:blipFill>
        <p:spPr>
          <a:xfrm>
            <a:off x="1981200" y="895400"/>
            <a:ext cx="5325399" cy="4253574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8"/>
          <p:cNvSpPr txBox="1"/>
          <p:nvPr/>
        </p:nvSpPr>
        <p:spPr>
          <a:xfrm>
            <a:off x="777975" y="62900"/>
            <a:ext cx="76050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alatino"/>
                <a:ea typeface="Palatino"/>
                <a:cs typeface="Palatino"/>
                <a:sym typeface="Palatino"/>
              </a:rPr>
              <a:t>Collecting Radio Light</a:t>
            </a:r>
            <a:endParaRPr sz="4800"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352" name="Google Shape;352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3" name="Google Shape;353;p48"/>
          <p:cNvSpPr txBox="1"/>
          <p:nvPr/>
        </p:nvSpPr>
        <p:spPr>
          <a:xfrm>
            <a:off x="1608450" y="796525"/>
            <a:ext cx="59271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alatino"/>
                <a:ea typeface="Palatino"/>
                <a:cs typeface="Palatino"/>
                <a:sym typeface="Palatino"/>
              </a:rPr>
              <a:t>Sensitivity</a:t>
            </a:r>
            <a:r>
              <a:rPr lang="en" sz="3000">
                <a:latin typeface="Palatino"/>
                <a:ea typeface="Palatino"/>
                <a:cs typeface="Palatino"/>
                <a:sym typeface="Palatino"/>
              </a:rPr>
              <a:t> (EVLA)</a:t>
            </a:r>
            <a:endParaRPr sz="3000"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9"/>
          <p:cNvSpPr txBox="1"/>
          <p:nvPr/>
        </p:nvSpPr>
        <p:spPr>
          <a:xfrm>
            <a:off x="777975" y="62900"/>
            <a:ext cx="76050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alatino"/>
                <a:ea typeface="Palatino"/>
                <a:cs typeface="Palatino"/>
                <a:sym typeface="Palatino"/>
              </a:rPr>
              <a:t>Collecting Radio Light</a:t>
            </a:r>
            <a:endParaRPr sz="4800"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359" name="Google Shape;359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0" name="Google Shape;360;p49"/>
          <p:cNvSpPr txBox="1"/>
          <p:nvPr/>
        </p:nvSpPr>
        <p:spPr>
          <a:xfrm>
            <a:off x="1608450" y="796525"/>
            <a:ext cx="59271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alatino"/>
                <a:ea typeface="Palatino"/>
                <a:cs typeface="Palatino"/>
                <a:sym typeface="Palatino"/>
              </a:rPr>
              <a:t>Photon</a:t>
            </a:r>
            <a:r>
              <a:rPr lang="en" sz="3000">
                <a:latin typeface="Palatino"/>
                <a:ea typeface="Palatino"/>
                <a:cs typeface="Palatino"/>
                <a:sym typeface="Palatino"/>
              </a:rPr>
              <a:t> Rate</a:t>
            </a:r>
            <a:endParaRPr sz="3000"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361" name="Google Shape;361;p49"/>
          <p:cNvSpPr txBox="1"/>
          <p:nvPr/>
        </p:nvSpPr>
        <p:spPr>
          <a:xfrm>
            <a:off x="999050" y="1757050"/>
            <a:ext cx="7263900" cy="29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Palatino"/>
                <a:ea typeface="Palatino"/>
                <a:cs typeface="Palatino"/>
                <a:sym typeface="Palatino"/>
              </a:rPr>
              <a:t>Specific Flux of 3C273 ~ 100 Jy at 1 GHz</a:t>
            </a:r>
            <a:endParaRPr sz="2700"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Palatino"/>
                <a:ea typeface="Palatino"/>
                <a:cs typeface="Palatino"/>
                <a:sym typeface="Palatino"/>
              </a:rPr>
              <a:t>For a bandwidth of 100MHz, I calculate</a:t>
            </a:r>
            <a:endParaRPr sz="2700"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15,000 photons pass through 1 cm</a:t>
            </a:r>
            <a:r>
              <a:rPr baseline="30000" lang="en" sz="27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2</a:t>
            </a:r>
            <a:r>
              <a:rPr lang="en" sz="27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 / s</a:t>
            </a:r>
            <a:endParaRPr sz="27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rPr>
              <a:t>This ought to be duck soup!!</a:t>
            </a:r>
            <a:endParaRPr sz="2700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0"/>
          <p:cNvSpPr txBox="1"/>
          <p:nvPr/>
        </p:nvSpPr>
        <p:spPr>
          <a:xfrm>
            <a:off x="777975" y="62900"/>
            <a:ext cx="76050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alatino"/>
                <a:ea typeface="Palatino"/>
                <a:cs typeface="Palatino"/>
                <a:sym typeface="Palatino"/>
              </a:rPr>
              <a:t>Collecting Radio Light</a:t>
            </a:r>
            <a:endParaRPr sz="4800"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367" name="Google Shape;367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8" name="Google Shape;368;p50"/>
          <p:cNvSpPr txBox="1"/>
          <p:nvPr/>
        </p:nvSpPr>
        <p:spPr>
          <a:xfrm>
            <a:off x="1616925" y="2144475"/>
            <a:ext cx="59271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alatino"/>
                <a:ea typeface="Palatino"/>
                <a:cs typeface="Palatino"/>
                <a:sym typeface="Palatino"/>
              </a:rPr>
              <a:t>To be continued...</a:t>
            </a:r>
            <a:endParaRPr sz="3000"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1"/>
          <p:cNvSpPr txBox="1"/>
          <p:nvPr/>
        </p:nvSpPr>
        <p:spPr>
          <a:xfrm>
            <a:off x="777975" y="62900"/>
            <a:ext cx="76050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alatino"/>
                <a:ea typeface="Palatino"/>
                <a:cs typeface="Palatino"/>
                <a:sym typeface="Palatino"/>
              </a:rPr>
              <a:t>Interferometry</a:t>
            </a:r>
            <a:endParaRPr sz="4800"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374" name="Google Shape;374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5" name="Google Shape;375;p51"/>
          <p:cNvSpPr txBox="1"/>
          <p:nvPr/>
        </p:nvSpPr>
        <p:spPr>
          <a:xfrm>
            <a:off x="956325" y="1369875"/>
            <a:ext cx="76050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Telescope Angular Resolution = </a:t>
            </a: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</a:rPr>
              <a:t>λ/D 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radians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Telescope Angular Resolution = 0.2 * </a:t>
            </a: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</a:rPr>
              <a:t>λ(in microns) /D (in meters) 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arcseconds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Question: 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-What is the resolution of Keck (10 meters) at H-band (1.65 microns)?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-What is the resolution of Keck (10 meters) at ALMA Band 3 (3.0 millimeters)?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777975" y="62900"/>
            <a:ext cx="76050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alatino"/>
                <a:ea typeface="Palatino"/>
                <a:cs typeface="Palatino"/>
                <a:sym typeface="Palatino"/>
              </a:rPr>
              <a:t>Scientific Motivations</a:t>
            </a:r>
            <a:endParaRPr sz="4800"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800" y="977600"/>
            <a:ext cx="5087400" cy="389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2"/>
          <p:cNvSpPr txBox="1"/>
          <p:nvPr/>
        </p:nvSpPr>
        <p:spPr>
          <a:xfrm>
            <a:off x="777975" y="62900"/>
            <a:ext cx="76050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alatino"/>
                <a:ea typeface="Palatino"/>
                <a:cs typeface="Palatino"/>
                <a:sym typeface="Palatino"/>
              </a:rPr>
              <a:t>Interferometry</a:t>
            </a:r>
            <a:endParaRPr sz="4800"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381" name="Google Shape;381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2" name="Google Shape;38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066583" y="1751632"/>
            <a:ext cx="3605749" cy="235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182325" y="1728112"/>
            <a:ext cx="3571250" cy="240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3"/>
          <p:cNvSpPr txBox="1"/>
          <p:nvPr/>
        </p:nvSpPr>
        <p:spPr>
          <a:xfrm>
            <a:off x="777975" y="62900"/>
            <a:ext cx="76050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alatino"/>
                <a:ea typeface="Palatino"/>
                <a:cs typeface="Palatino"/>
                <a:sym typeface="Palatino"/>
              </a:rPr>
              <a:t>Interferometry</a:t>
            </a:r>
            <a:endParaRPr sz="4800"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389" name="Google Shape;389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0" name="Google Shape;39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066583" y="1751632"/>
            <a:ext cx="3605749" cy="235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182325" y="1728112"/>
            <a:ext cx="3571250" cy="24067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3"/>
          <p:cNvSpPr txBox="1"/>
          <p:nvPr/>
        </p:nvSpPr>
        <p:spPr>
          <a:xfrm>
            <a:off x="3067150" y="3411775"/>
            <a:ext cx="12063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</a:rPr>
              <a:t>λ/D</a:t>
            </a:r>
            <a:endParaRPr/>
          </a:p>
        </p:txBody>
      </p:sp>
      <p:sp>
        <p:nvSpPr>
          <p:cNvPr id="393" name="Google Shape;393;p53"/>
          <p:cNvSpPr txBox="1"/>
          <p:nvPr/>
        </p:nvSpPr>
        <p:spPr>
          <a:xfrm>
            <a:off x="6217775" y="3411775"/>
            <a:ext cx="12063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</a:rPr>
              <a:t>λ/2B</a:t>
            </a:r>
            <a:endParaRPr/>
          </a:p>
        </p:txBody>
      </p:sp>
      <p:cxnSp>
        <p:nvCxnSpPr>
          <p:cNvPr id="394" name="Google Shape;394;p53"/>
          <p:cNvCxnSpPr/>
          <p:nvPr/>
        </p:nvCxnSpPr>
        <p:spPr>
          <a:xfrm flipH="1" rot="10800000">
            <a:off x="2550250" y="3724375"/>
            <a:ext cx="5169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5" name="Google Shape;395;p53"/>
          <p:cNvCxnSpPr/>
          <p:nvPr/>
        </p:nvCxnSpPr>
        <p:spPr>
          <a:xfrm>
            <a:off x="5925050" y="3725575"/>
            <a:ext cx="8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6" name="Google Shape;396;p53"/>
          <p:cNvSpPr txBox="1"/>
          <p:nvPr/>
        </p:nvSpPr>
        <p:spPr>
          <a:xfrm>
            <a:off x="7073400" y="2033275"/>
            <a:ext cx="2070600" cy="7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D=Diameter of 1 Telescope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B=Baseline i.e. separation between telescopes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2" name="Google Shape;40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53475" cy="324802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4"/>
          <p:cNvSpPr/>
          <p:nvPr/>
        </p:nvSpPr>
        <p:spPr>
          <a:xfrm>
            <a:off x="6039525" y="152400"/>
            <a:ext cx="2912100" cy="377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9" name="Google Shape;40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53475" cy="324802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5"/>
          <p:cNvSpPr/>
          <p:nvPr/>
        </p:nvSpPr>
        <p:spPr>
          <a:xfrm>
            <a:off x="6039525" y="152400"/>
            <a:ext cx="2912100" cy="377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6" name="Google Shape;41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53475" cy="324802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6"/>
          <p:cNvSpPr/>
          <p:nvPr/>
        </p:nvSpPr>
        <p:spPr>
          <a:xfrm>
            <a:off x="6039525" y="152400"/>
            <a:ext cx="2912100" cy="377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3" name="Google Shape;42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53475" cy="324802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7"/>
          <p:cNvSpPr/>
          <p:nvPr/>
        </p:nvSpPr>
        <p:spPr>
          <a:xfrm>
            <a:off x="6039525" y="152400"/>
            <a:ext cx="2912100" cy="377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0" name="Google Shape;43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53475" cy="324802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8"/>
          <p:cNvSpPr/>
          <p:nvPr/>
        </p:nvSpPr>
        <p:spPr>
          <a:xfrm>
            <a:off x="6039525" y="152400"/>
            <a:ext cx="2912100" cy="377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7" name="Google Shape;43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53475" cy="324802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9"/>
          <p:cNvSpPr/>
          <p:nvPr/>
        </p:nvSpPr>
        <p:spPr>
          <a:xfrm>
            <a:off x="6039525" y="152400"/>
            <a:ext cx="2912100" cy="377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4" name="Google Shape;44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53475" cy="324802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60"/>
          <p:cNvSpPr/>
          <p:nvPr/>
        </p:nvSpPr>
        <p:spPr>
          <a:xfrm>
            <a:off x="6039525" y="152400"/>
            <a:ext cx="2912100" cy="377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1" name="Google Shape;45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53475" cy="324802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61"/>
          <p:cNvSpPr/>
          <p:nvPr/>
        </p:nvSpPr>
        <p:spPr>
          <a:xfrm>
            <a:off x="6039525" y="152400"/>
            <a:ext cx="2912100" cy="377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/>
        </p:nvSpPr>
        <p:spPr>
          <a:xfrm>
            <a:off x="777975" y="-76200"/>
            <a:ext cx="76050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alatino"/>
                <a:ea typeface="Palatino"/>
                <a:cs typeface="Palatino"/>
                <a:sym typeface="Palatino"/>
              </a:rPr>
              <a:t>Scientific Motivations</a:t>
            </a:r>
            <a:endParaRPr sz="4800"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9043" y="829150"/>
            <a:ext cx="5482856" cy="411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8" name="Google Shape;45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53475" cy="324802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62"/>
          <p:cNvSpPr/>
          <p:nvPr/>
        </p:nvSpPr>
        <p:spPr>
          <a:xfrm>
            <a:off x="6039525" y="152400"/>
            <a:ext cx="2912100" cy="377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62"/>
          <p:cNvSpPr txBox="1"/>
          <p:nvPr/>
        </p:nvSpPr>
        <p:spPr>
          <a:xfrm>
            <a:off x="2240050" y="3808075"/>
            <a:ext cx="63582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Resolution matches the resolution of a filled aperture telescope (albeit with a weirder point-spread-function and less collecting area).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3"/>
          <p:cNvSpPr txBox="1"/>
          <p:nvPr>
            <p:ph type="ctrTitle"/>
          </p:nvPr>
        </p:nvSpPr>
        <p:spPr>
          <a:xfrm>
            <a:off x="311700" y="270725"/>
            <a:ext cx="8520600" cy="6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Earth’s Atmosphere</a:t>
            </a:r>
            <a:endParaRPr/>
          </a:p>
        </p:txBody>
      </p:sp>
      <p:sp>
        <p:nvSpPr>
          <p:cNvPr id="466" name="Google Shape;466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7" name="Google Shape;46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625" y="1005450"/>
            <a:ext cx="7854489" cy="3410591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63"/>
          <p:cNvSpPr txBox="1"/>
          <p:nvPr/>
        </p:nvSpPr>
        <p:spPr>
          <a:xfrm>
            <a:off x="1662800" y="4514575"/>
            <a:ext cx="700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 vapor slows down light.  Light arrives out of phase at different telescopes.  This impacts visible a lot.  Radio has longer wavelengths, so less of a fractional effect.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4"/>
          <p:cNvSpPr txBox="1"/>
          <p:nvPr>
            <p:ph type="ctrTitle"/>
          </p:nvPr>
        </p:nvSpPr>
        <p:spPr>
          <a:xfrm>
            <a:off x="311700" y="356850"/>
            <a:ext cx="8520600" cy="4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Very Long Baseline Interferometer</a:t>
            </a:r>
            <a:endParaRPr sz="3600"/>
          </a:p>
        </p:txBody>
      </p:sp>
      <p:sp>
        <p:nvSpPr>
          <p:cNvPr id="474" name="Google Shape;474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5" name="Google Shape;47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3825" y="988225"/>
            <a:ext cx="4155400" cy="373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1" name="Google Shape;481;p65"/>
          <p:cNvPicPr preferRelativeResize="0"/>
          <p:nvPr/>
        </p:nvPicPr>
        <p:blipFill rotWithShape="1">
          <a:blip r:embed="rId3">
            <a:alphaModFix/>
          </a:blip>
          <a:srcRect b="30065" l="3830" r="73174" t="34998"/>
          <a:stretch/>
        </p:blipFill>
        <p:spPr>
          <a:xfrm>
            <a:off x="2274500" y="344625"/>
            <a:ext cx="4971199" cy="419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/>
        </p:nvSpPr>
        <p:spPr>
          <a:xfrm>
            <a:off x="777975" y="62900"/>
            <a:ext cx="76050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alatino"/>
                <a:ea typeface="Palatino"/>
                <a:cs typeface="Palatino"/>
                <a:sym typeface="Palatino"/>
              </a:rPr>
              <a:t>Scientific Motivations</a:t>
            </a:r>
            <a:endParaRPr sz="4800"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8"/>
          <p:cNvSpPr txBox="1"/>
          <p:nvPr/>
        </p:nvSpPr>
        <p:spPr>
          <a:xfrm>
            <a:off x="703275" y="1916525"/>
            <a:ext cx="7754400" cy="11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alatino"/>
                <a:ea typeface="Palatino"/>
                <a:cs typeface="Palatino"/>
                <a:sym typeface="Palatino"/>
              </a:rPr>
              <a:t>But are stars (and planets!) all that we have?</a:t>
            </a:r>
            <a:endParaRPr sz="3000"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/>
        </p:nvSpPr>
        <p:spPr>
          <a:xfrm>
            <a:off x="227400" y="99375"/>
            <a:ext cx="86892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Palatino"/>
                <a:ea typeface="Palatino"/>
                <a:cs typeface="Palatino"/>
                <a:sym typeface="Palatino"/>
              </a:rPr>
              <a:t>Counting the Cosmic Baryons: Consensus</a:t>
            </a:r>
            <a:endParaRPr sz="3600"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98" name="Google Shape;9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766875"/>
            <a:ext cx="5507304" cy="407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/>
        </p:nvSpPr>
        <p:spPr>
          <a:xfrm>
            <a:off x="777975" y="-76200"/>
            <a:ext cx="76050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alatino"/>
                <a:ea typeface="Palatino"/>
                <a:cs typeface="Palatino"/>
                <a:sym typeface="Palatino"/>
              </a:rPr>
              <a:t>Scientific Motivations</a:t>
            </a:r>
            <a:endParaRPr sz="4800"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90675"/>
            <a:ext cx="4787036" cy="40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3225" y="950012"/>
            <a:ext cx="4151026" cy="144331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/>
        </p:nvSpPr>
        <p:spPr>
          <a:xfrm>
            <a:off x="5458400" y="3098046"/>
            <a:ext cx="3168900" cy="9027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  <a:latin typeface="Palatino"/>
                <a:ea typeface="Palatino"/>
                <a:cs typeface="Palatino"/>
                <a:sym typeface="Palatino"/>
              </a:rPr>
              <a:t>Missing Baryons!!</a:t>
            </a:r>
            <a:endParaRPr sz="2400">
              <a:solidFill>
                <a:srgbClr val="38761D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761D"/>
                </a:solidFill>
                <a:latin typeface="Palatino"/>
                <a:ea typeface="Palatino"/>
                <a:cs typeface="Palatino"/>
                <a:sym typeface="Palatino"/>
              </a:rPr>
              <a:t>(approximately half)</a:t>
            </a:r>
            <a:endParaRPr sz="2400">
              <a:solidFill>
                <a:srgbClr val="38761D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/>
        </p:nvSpPr>
        <p:spPr>
          <a:xfrm>
            <a:off x="777975" y="62900"/>
            <a:ext cx="76050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Palatino"/>
                <a:ea typeface="Palatino"/>
                <a:cs typeface="Palatino"/>
                <a:sym typeface="Palatino"/>
              </a:rPr>
              <a:t>Scientific Motivations</a:t>
            </a:r>
            <a:endParaRPr sz="4800"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14" name="Google Shape;11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21"/>
          <p:cNvSpPr txBox="1"/>
          <p:nvPr/>
        </p:nvSpPr>
        <p:spPr>
          <a:xfrm>
            <a:off x="703275" y="1916525"/>
            <a:ext cx="7754400" cy="11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alatino"/>
                <a:ea typeface="Palatino"/>
                <a:cs typeface="Palatino"/>
                <a:sym typeface="Palatino"/>
              </a:rPr>
              <a:t>How do we study </a:t>
            </a:r>
            <a:r>
              <a:rPr lang="en" sz="3000" u="sng">
                <a:latin typeface="Palatino"/>
                <a:ea typeface="Palatino"/>
                <a:cs typeface="Palatino"/>
                <a:sym typeface="Palatino"/>
              </a:rPr>
              <a:t>dust</a:t>
            </a:r>
            <a:r>
              <a:rPr lang="en" sz="3000">
                <a:latin typeface="Palatino"/>
                <a:ea typeface="Palatino"/>
                <a:cs typeface="Palatino"/>
                <a:sym typeface="Palatino"/>
              </a:rPr>
              <a:t> and gas?!</a:t>
            </a:r>
            <a:endParaRPr sz="3000"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